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2" r:id="rId9"/>
    <p:sldId id="263" r:id="rId10"/>
    <p:sldId id="264" r:id="rId11"/>
    <p:sldId id="265" r:id="rId12"/>
    <p:sldId id="268" r:id="rId13"/>
    <p:sldId id="267" r:id="rId14"/>
    <p:sldId id="271" r:id="rId15"/>
    <p:sldId id="275" r:id="rId16"/>
    <p:sldId id="269" r:id="rId17"/>
    <p:sldId id="274" r:id="rId18"/>
    <p:sldId id="284" r:id="rId19"/>
    <p:sldId id="270" r:id="rId20"/>
    <p:sldId id="279" r:id="rId21"/>
    <p:sldId id="273" r:id="rId22"/>
    <p:sldId id="278" r:id="rId23"/>
    <p:sldId id="277" r:id="rId24"/>
    <p:sldId id="276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19D75-F4A6-47F5-B570-1372B3405ACB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1FEA4-E2D4-4A43-A3FF-59B0E63293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639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1FEA4-E2D4-4A43-A3FF-59B0E6329343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63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67B5-3087-2817-3AA3-043754D31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BBDE2-A7B2-F181-6FD7-08ADC87C3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83701-4424-698D-E0F3-4A32D544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A5FE2-D77D-07B0-5A93-D6D772F13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AD1B1-6379-A8D1-348A-1F455167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26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03D4-0EA6-6E73-921E-2275BC63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6F14D-A155-43AD-0EA3-56F2144FE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AAC73-905A-5861-7122-1060BF23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94F55-0566-5CFA-BC3E-FF2149E7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5562F-5BAC-DA15-FA9D-4D6C2E8C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09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42807F-B884-3063-642A-86BFE3C87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B519A-4183-BFFF-3191-BEB2D273D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5A8AB-D6C8-BD03-176C-E9B2D097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16EBE-BF16-56E8-E66E-A8C43FAA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25662-3841-81E2-7585-4B3CD795C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91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F13C-04F8-C1E4-F5DB-19A45AA3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4A5C-D0F3-DCBD-9FC2-21E61A180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6ACC-2B88-77BC-7E56-B4840481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3C152-7541-C76E-0F7D-3A327D1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98180-8882-0740-5633-5E7D4F1DE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82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DE6A-94F2-759A-150D-58810D474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68202-F67C-5B01-0EEC-F6DCB793B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601DD-9F8A-2A86-DBA5-4D72E3E6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FC3B-F59E-BDA1-01FF-D1B223C55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0618D-0B28-2D6C-6F6C-FCBA418A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14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61A7-0261-029F-7EA7-EA0D27AB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8999B-7B5F-261B-CF9C-F51E20330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72445-7F69-53B9-5D61-A96E61108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FEF68-DDE6-B4D9-A91A-E846CFAC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0A192-D6B1-3501-6FD2-866352B5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4EE99-620E-147D-3ECA-BD32E315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02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0C95-67C3-EC4F-5090-F0F54D00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6B900-D49F-6990-3778-F0506E4B9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66D88-6A3C-9E1C-0DB6-CA9EB3C70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B1C60-984A-4477-03FD-6FFC4FD0F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07B041-EF74-FB5B-56F4-87B3D4335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D73EF-3B2A-1AC4-66DB-8D39B6334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1CA039-D383-80F9-1C95-8D44A1DB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F00A-42C2-5F10-CB9F-04B6C82A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60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8E7B-F5AD-8F2F-F53F-579681A0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E2E33-09CE-4F0D-0949-D416189C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BB894-44B3-2F1D-F438-ECC4CC3E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84B89-F110-C628-3D07-67CA8FF1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26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D0160-7748-EBC4-CF4B-363C5385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3B568-6054-F7A4-1CAB-EAF0EF45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83986-0B43-DD2C-1D4E-5391364D1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08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3BFD-09ED-8822-64C7-7F326442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F47A-4287-E69A-30F8-336F7304B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13FB6-6CD3-1DE6-6C64-0931C7443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17868-6262-EB88-D1C6-90952F8B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42A04-9890-F51C-403E-B604B42F4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9462A-D31A-6210-F9AE-A30C6EAB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94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A43E-517B-AC2D-B790-B5DA9FE4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287414-D881-E30B-9E79-CA0D9D076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42131-F77F-0362-01C9-265C77A75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4EBCC-B6C8-74CF-0112-36A12F21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DBAE9-CC04-BD2D-E1DC-6F2E4643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48F70-21DB-323D-0EA4-528C6DBD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669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1B07-54CD-62DF-8A94-0191DC92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A223F-751B-8092-86C2-003B9D8C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D371A-68A4-4250-22D7-A1C9EB207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C3AE85-6B16-4E1C-8DBB-6068E6AC96C1}" type="datetimeFigureOut">
              <a:rPr lang="en-IN" smtClean="0"/>
              <a:t>18-01-2026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8A790-0208-5718-F228-BF625B8D0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56E47-DFE2-35FA-77E0-BABEDD5B8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078DD3-6E02-43DC-A65B-DEE69BB144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18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pstartups.io/startup-salary-equity-database/" TargetMode="External"/><Relationship Id="rId2" Type="http://schemas.openxmlformats.org/officeDocument/2006/relationships/hyperlink" Target="https://www.bls.gov/bdm/entrepreneurship/entrepreneurship.htm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ettercareer.org/blog/startup-vs-big-company-what-s-best-for-your-career" TargetMode="External"/><Relationship Id="rId4" Type="http://schemas.openxmlformats.org/officeDocument/2006/relationships/hyperlink" Target="https://www.onblick.com/blogs/h-1b-visa-guide-for-startups-challenges-winning-move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cis.gov/tools/reports-and-studies/h-1b-employer-data-hub" TargetMode="External"/><Relationship Id="rId2" Type="http://schemas.openxmlformats.org/officeDocument/2006/relationships/hyperlink" Target="https://www.boundless.com/research/h-1b-work-visa-trend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deel.com/blog/global-hiring-repor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pstartups.io/startup-salary-equity-database/" TargetMode="External"/><Relationship Id="rId2" Type="http://schemas.openxmlformats.org/officeDocument/2006/relationships/hyperlink" Target="https://www.uscis.gov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lassdoor.com/" TargetMode="External"/><Relationship Id="rId4" Type="http://schemas.openxmlformats.org/officeDocument/2006/relationships/hyperlink" Target="https://www.onblick.com/blogs/h-1b-visa-guide-for-startups-challenges-winning-move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visajobs.com/" TargetMode="External"/><Relationship Id="rId2" Type="http://schemas.openxmlformats.org/officeDocument/2006/relationships/hyperlink" Target="https://www.glassdoor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ubstaff.com/blog/work-life-balance-statistic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" TargetMode="External"/><Relationship Id="rId2" Type="http://schemas.openxmlformats.org/officeDocument/2006/relationships/hyperlink" Target="https://4dayweek.io/work-life-balance/statistics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hbr.org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lassdoor.com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Planning">
            <a:extLst>
              <a:ext uri="{FF2B5EF4-FFF2-40B4-BE49-F238E27FC236}">
                <a16:creationId xmlns:a16="http://schemas.microsoft.com/office/drawing/2014/main" id="{AB5CCC9A-80F5-AE1F-F7C6-EFEDFA6813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-6100" y="-31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3078C-7A9E-DA75-B4A8-76A12FF83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IN" sz="5200" dirty="0">
                <a:solidFill>
                  <a:srgbClr val="FFFFFF"/>
                </a:solidFill>
              </a:rPr>
              <a:t>Decision and Risk Analytics Project by Group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8B58F-72FF-8BB1-527D-ABDF2D262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6"/>
            <a:ext cx="7264016" cy="1943281"/>
          </a:xfrm>
        </p:spPr>
        <p:txBody>
          <a:bodyPr anchor="b">
            <a:normAutofit/>
          </a:bodyPr>
          <a:lstStyle/>
          <a:p>
            <a:pPr algn="l"/>
            <a:r>
              <a:rPr lang="en-IN" sz="2800" dirty="0">
                <a:solidFill>
                  <a:srgbClr val="FFFFFF"/>
                </a:solidFill>
              </a:rPr>
              <a:t>Presented by-</a:t>
            </a:r>
          </a:p>
          <a:p>
            <a:pPr algn="l"/>
            <a:r>
              <a:rPr lang="en-IN" sz="2800" dirty="0">
                <a:solidFill>
                  <a:srgbClr val="FFFFFF"/>
                </a:solidFill>
              </a:rPr>
              <a:t>Chandhini Kerachan Muraleedharan </a:t>
            </a:r>
          </a:p>
          <a:p>
            <a:pPr algn="l"/>
            <a:endParaRPr lang="en-IN" sz="13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5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1C43-11D9-9EEB-3EF2-0904EB18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Probabilities Data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0558E7-E464-DC61-DE52-49B001DEA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45" y="1525589"/>
            <a:ext cx="11239500" cy="457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53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C9D0C15-A1D7-1947-E952-D90CF8CF9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788"/>
            <a:ext cx="121920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40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0D6E-4487-26EB-6F54-A0049137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50" y="-124224"/>
            <a:ext cx="11231732" cy="1325563"/>
          </a:xfrm>
        </p:spPr>
        <p:txBody>
          <a:bodyPr/>
          <a:lstStyle/>
          <a:p>
            <a:r>
              <a:rPr lang="en-IN"/>
              <a:t>Calculation of final utility ( using swing weights)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989A3-6033-6BD3-6634-0AD16DF1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55" y="1044808"/>
            <a:ext cx="8212282" cy="5420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A1A630-2D60-C934-E675-5BDC2A589D28}"/>
              </a:ext>
            </a:extLst>
          </p:cNvPr>
          <p:cNvSpPr txBox="1"/>
          <p:nvPr/>
        </p:nvSpPr>
        <p:spPr>
          <a:xfrm>
            <a:off x="284018" y="935182"/>
            <a:ext cx="26981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Objective 1: Career Advancement </a:t>
            </a:r>
          </a:p>
          <a:p>
            <a:endParaRPr lang="en-IN" dirty="0"/>
          </a:p>
          <a:p>
            <a:r>
              <a:rPr lang="en-IN" dirty="0"/>
              <a:t>Excellent- 100</a:t>
            </a:r>
          </a:p>
          <a:p>
            <a:pPr marL="342900" indent="-342900">
              <a:buAutoNum type="arabicPeriod"/>
            </a:pPr>
            <a:r>
              <a:rPr lang="en-IN" dirty="0"/>
              <a:t>High Career Growth</a:t>
            </a:r>
          </a:p>
          <a:p>
            <a:pPr marL="342900" indent="-342900">
              <a:buAutoNum type="arabicPeriod"/>
            </a:pPr>
            <a:r>
              <a:rPr lang="en-IN" dirty="0"/>
              <a:t>Higher Studies in USA </a:t>
            </a:r>
          </a:p>
          <a:p>
            <a:pPr marL="342900" indent="-342900">
              <a:buAutoNum type="arabicPeriod"/>
            </a:pPr>
            <a:r>
              <a:rPr lang="en-IN" dirty="0"/>
              <a:t>Company allows remote role</a:t>
            </a:r>
          </a:p>
          <a:p>
            <a:endParaRPr lang="en-IN" dirty="0"/>
          </a:p>
          <a:p>
            <a:r>
              <a:rPr lang="en-IN" dirty="0"/>
              <a:t>Good- 50</a:t>
            </a:r>
          </a:p>
          <a:p>
            <a:pPr marL="342900" indent="-342900">
              <a:buAutoNum type="arabicPeriod"/>
            </a:pPr>
            <a:r>
              <a:rPr lang="en-IN" dirty="0"/>
              <a:t>Higher studies in USA</a:t>
            </a:r>
          </a:p>
          <a:p>
            <a:pPr marL="342900" indent="-342900">
              <a:buAutoNum type="arabicPeriod"/>
            </a:pPr>
            <a:r>
              <a:rPr lang="en-IN" dirty="0"/>
              <a:t>Company allows remote role</a:t>
            </a:r>
          </a:p>
          <a:p>
            <a:endParaRPr lang="en-IN" dirty="0"/>
          </a:p>
          <a:p>
            <a:r>
              <a:rPr lang="en-IN" dirty="0"/>
              <a:t>Average- 25</a:t>
            </a:r>
          </a:p>
          <a:p>
            <a:pPr marL="342900" indent="-342900">
              <a:buAutoNum type="arabicPeriod"/>
            </a:pPr>
            <a:r>
              <a:rPr lang="en-IN" dirty="0"/>
              <a:t>Low career growth</a:t>
            </a:r>
          </a:p>
          <a:p>
            <a:pPr marL="342900" indent="-342900">
              <a:buAutoNum type="arabicPeriod"/>
            </a:pPr>
            <a:r>
              <a:rPr lang="en-IN" dirty="0"/>
              <a:t>Find job outside USA </a:t>
            </a:r>
          </a:p>
          <a:p>
            <a:endParaRPr lang="en-IN" dirty="0"/>
          </a:p>
          <a:p>
            <a:r>
              <a:rPr lang="en-IN" dirty="0"/>
              <a:t>Poor- 0</a:t>
            </a:r>
          </a:p>
          <a:p>
            <a:r>
              <a:rPr lang="en-IN" dirty="0"/>
              <a:t>1. Exit USA Market </a:t>
            </a:r>
          </a:p>
        </p:txBody>
      </p:sp>
    </p:spTree>
    <p:extLst>
      <p:ext uri="{BB962C8B-B14F-4D97-AF65-F5344CB8AC3E}">
        <p14:creationId xmlns:p14="http://schemas.microsoft.com/office/powerpoint/2010/main" val="41677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C713F4-9B3F-7CD4-41BD-876B3434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133" y="718469"/>
            <a:ext cx="5587313" cy="5587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DF1C9B-23CB-F990-6AC2-8D2CEBA0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446" y="718469"/>
            <a:ext cx="1317463" cy="5587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943CEF-7F36-A92E-FDDE-AD6EB114DF2E}"/>
              </a:ext>
            </a:extLst>
          </p:cNvPr>
          <p:cNvSpPr txBox="1"/>
          <p:nvPr/>
        </p:nvSpPr>
        <p:spPr>
          <a:xfrm>
            <a:off x="284018" y="3106882"/>
            <a:ext cx="34463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Calculation:</a:t>
            </a:r>
          </a:p>
          <a:p>
            <a:endParaRPr lang="en-IN" dirty="0"/>
          </a:p>
          <a:p>
            <a:r>
              <a:rPr lang="en-IN" dirty="0"/>
              <a:t>Salary Utility:</a:t>
            </a:r>
          </a:p>
          <a:p>
            <a:r>
              <a:rPr lang="en-IN" dirty="0"/>
              <a:t>=(Salary/142500)*100</a:t>
            </a:r>
          </a:p>
          <a:p>
            <a:endParaRPr lang="en-IN" dirty="0"/>
          </a:p>
          <a:p>
            <a:r>
              <a:rPr lang="en-IN" dirty="0"/>
              <a:t>Startup with High Equity:</a:t>
            </a:r>
          </a:p>
          <a:p>
            <a:r>
              <a:rPr lang="en-IN" dirty="0"/>
              <a:t>=(142500)/(142500)*100=100</a:t>
            </a:r>
          </a:p>
          <a:p>
            <a:endParaRPr lang="en-IN" dirty="0"/>
          </a:p>
          <a:p>
            <a:r>
              <a:rPr lang="en-IN" dirty="0"/>
              <a:t>Startup with Low Equity:</a:t>
            </a:r>
          </a:p>
          <a:p>
            <a:r>
              <a:rPr lang="en-IN" dirty="0"/>
              <a:t>=(67500)/(142500)*100=47.37</a:t>
            </a:r>
          </a:p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E0789B-8EC9-5222-6271-97DA5519BC2D}"/>
              </a:ext>
            </a:extLst>
          </p:cNvPr>
          <p:cNvSpPr txBox="1"/>
          <p:nvPr/>
        </p:nvSpPr>
        <p:spPr>
          <a:xfrm>
            <a:off x="531696" y="557470"/>
            <a:ext cx="303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Objective 2: Total Compensation/ Salary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49F939F-F9C6-9001-4AB6-FAA148776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35094"/>
              </p:ext>
            </p:extLst>
          </p:nvPr>
        </p:nvGraphicFramePr>
        <p:xfrm>
          <a:off x="284018" y="1371600"/>
          <a:ext cx="4322618" cy="14027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8705">
                  <a:extLst>
                    <a:ext uri="{9D8B030D-6E8A-4147-A177-3AD203B41FA5}">
                      <a16:colId xmlns:a16="http://schemas.microsoft.com/office/drawing/2014/main" val="2756859640"/>
                    </a:ext>
                  </a:extLst>
                </a:gridCol>
                <a:gridCol w="991083">
                  <a:extLst>
                    <a:ext uri="{9D8B030D-6E8A-4147-A177-3AD203B41FA5}">
                      <a16:colId xmlns:a16="http://schemas.microsoft.com/office/drawing/2014/main" val="1107722366"/>
                    </a:ext>
                  </a:extLst>
                </a:gridCol>
                <a:gridCol w="812830">
                  <a:extLst>
                    <a:ext uri="{9D8B030D-6E8A-4147-A177-3AD203B41FA5}">
                      <a16:colId xmlns:a16="http://schemas.microsoft.com/office/drawing/2014/main" val="2754915160"/>
                    </a:ext>
                  </a:extLst>
                </a:gridCol>
              </a:tblGrid>
              <a:tr h="45027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Salary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Salary Utility Calculation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Value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18755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Startup with high equity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142500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54427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Startup with low equity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67500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47.37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27136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Job in USA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1,00,000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70.18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153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Job outside USA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50000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35.09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29504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Remote Job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85000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59.65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9005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855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384F2-7029-E869-3932-3D0F2DF37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73BD5D-5B13-6BCA-4511-0F7AB0DE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242" y="718470"/>
            <a:ext cx="1700149" cy="556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65D77-BF19-85AE-83C1-FEE12B19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29" y="719969"/>
            <a:ext cx="5587313" cy="5587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14E06-C411-9180-F104-5025D45E4A35}"/>
              </a:ext>
            </a:extLst>
          </p:cNvPr>
          <p:cNvSpPr txBox="1"/>
          <p:nvPr/>
        </p:nvSpPr>
        <p:spPr>
          <a:xfrm>
            <a:off x="284018" y="4083627"/>
            <a:ext cx="2752354" cy="2223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F2889-EB17-5273-936E-3F636B9523D0}"/>
              </a:ext>
            </a:extLst>
          </p:cNvPr>
          <p:cNvSpPr txBox="1"/>
          <p:nvPr/>
        </p:nvSpPr>
        <p:spPr>
          <a:xfrm>
            <a:off x="375336" y="719967"/>
            <a:ext cx="335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Objective 3: Job Satisfaction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FF18F-82E5-0EE2-5445-0A6845ED8880}"/>
              </a:ext>
            </a:extLst>
          </p:cNvPr>
          <p:cNvSpPr txBox="1"/>
          <p:nvPr/>
        </p:nvSpPr>
        <p:spPr>
          <a:xfrm>
            <a:off x="284018" y="1278082"/>
            <a:ext cx="36125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Excellent- 100</a:t>
            </a:r>
          </a:p>
          <a:p>
            <a:pPr marL="342900" indent="-342900">
              <a:buAutoNum type="arabicPeriod"/>
            </a:pPr>
            <a:r>
              <a:rPr lang="en-IN" sz="1200" dirty="0"/>
              <a:t>Work balanced and stress free. </a:t>
            </a:r>
          </a:p>
          <a:p>
            <a:r>
              <a:rPr lang="en-IN" sz="1200" dirty="0"/>
              <a:t>Good Work life </a:t>
            </a:r>
            <a:r>
              <a:rPr lang="en-IN" sz="1200" dirty="0" err="1"/>
              <a:t>bal</a:t>
            </a:r>
            <a:r>
              <a:rPr lang="en-IN" sz="1200" dirty="0"/>
              <a:t> + visa </a:t>
            </a:r>
          </a:p>
          <a:p>
            <a:endParaRPr lang="en-IN" sz="1200" dirty="0"/>
          </a:p>
          <a:p>
            <a:r>
              <a:rPr lang="en-IN" sz="1200" dirty="0"/>
              <a:t>Very Good- 75</a:t>
            </a:r>
          </a:p>
          <a:p>
            <a:r>
              <a:rPr lang="en-IN" sz="1200" dirty="0"/>
              <a:t>1. Career Growth is exciting and rewarding </a:t>
            </a:r>
          </a:p>
          <a:p>
            <a:r>
              <a:rPr lang="en-IN" sz="1200" dirty="0"/>
              <a:t>High career growth and visa </a:t>
            </a:r>
          </a:p>
          <a:p>
            <a:r>
              <a:rPr lang="en-IN" sz="1200" dirty="0"/>
              <a:t>2. Work is balanced and stress free but slow progress at work</a:t>
            </a:r>
          </a:p>
          <a:p>
            <a:r>
              <a:rPr lang="en-IN" sz="1200" dirty="0"/>
              <a:t>Good Work Life Balance + low career growth</a:t>
            </a:r>
          </a:p>
          <a:p>
            <a:r>
              <a:rPr lang="en-IN" sz="1200" dirty="0"/>
              <a:t>3. Remote Work-</a:t>
            </a:r>
          </a:p>
          <a:p>
            <a:r>
              <a:rPr lang="en-IN" sz="1200" dirty="0"/>
              <a:t>Flexible and comfortable </a:t>
            </a:r>
          </a:p>
          <a:p>
            <a:endParaRPr lang="en-IN" sz="1200" dirty="0"/>
          </a:p>
          <a:p>
            <a:r>
              <a:rPr lang="en-IN" sz="1200" dirty="0"/>
              <a:t>Good- 50</a:t>
            </a:r>
          </a:p>
          <a:p>
            <a:pPr marL="228600" indent="-228600">
              <a:buAutoNum type="arabicPeriod"/>
            </a:pPr>
            <a:r>
              <a:rPr lang="en-IN" sz="1200" dirty="0"/>
              <a:t>Higher Studies – meaningful and useful for long term job </a:t>
            </a:r>
          </a:p>
          <a:p>
            <a:pPr marL="228600" indent="-228600">
              <a:buAutoNum type="arabicPeriod"/>
            </a:pPr>
            <a:r>
              <a:rPr lang="en-IN" sz="1200" dirty="0"/>
              <a:t>Job is ok nothing great or bad- 7</a:t>
            </a:r>
            <a:r>
              <a:rPr lang="en-IN" sz="1200" baseline="30000" dirty="0"/>
              <a:t>th</a:t>
            </a:r>
            <a:r>
              <a:rPr lang="en-IN" sz="1200" dirty="0"/>
              <a:t> Branch</a:t>
            </a:r>
          </a:p>
          <a:p>
            <a:pPr marL="228600" indent="-228600">
              <a:buAutoNum type="arabicPeriod"/>
            </a:pPr>
            <a:r>
              <a:rPr lang="en-IN" sz="1200" dirty="0"/>
              <a:t>Work is stressful and tiring, poor work life balance,  but visa sponsorship is there</a:t>
            </a:r>
          </a:p>
          <a:p>
            <a:endParaRPr lang="en-IN" sz="1200" dirty="0"/>
          </a:p>
          <a:p>
            <a:r>
              <a:rPr lang="en-IN" sz="1200" dirty="0"/>
              <a:t>Average- 25</a:t>
            </a:r>
          </a:p>
          <a:p>
            <a:pPr marL="228600" indent="-228600">
              <a:buAutoNum type="arabicPeriod"/>
            </a:pPr>
            <a:r>
              <a:rPr lang="en-IN" sz="1200" dirty="0"/>
              <a:t>Low Career Growth- slow progress at work</a:t>
            </a:r>
          </a:p>
          <a:p>
            <a:pPr marL="228600" indent="-228600">
              <a:buAutoNum type="arabicPeriod"/>
            </a:pPr>
            <a:r>
              <a:rPr lang="en-IN" sz="1200" dirty="0"/>
              <a:t>New country job is not comfortable</a:t>
            </a:r>
          </a:p>
          <a:p>
            <a:endParaRPr lang="en-IN" sz="1200" dirty="0"/>
          </a:p>
          <a:p>
            <a:r>
              <a:rPr lang="en-IN" sz="1200" dirty="0"/>
              <a:t>Poor- 0</a:t>
            </a:r>
          </a:p>
          <a:p>
            <a:r>
              <a:rPr lang="en-IN" sz="1200" dirty="0"/>
              <a:t>1. Loosing Job/ moving hurts and there is no job satisfaction</a:t>
            </a:r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66709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A18681-E537-5FAF-4C10-C786785D5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551215"/>
              </p:ext>
            </p:extLst>
          </p:nvPr>
        </p:nvGraphicFramePr>
        <p:xfrm>
          <a:off x="7261498" y="3429000"/>
          <a:ext cx="4284548" cy="1613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4691">
                  <a:extLst>
                    <a:ext uri="{9D8B030D-6E8A-4147-A177-3AD203B41FA5}">
                      <a16:colId xmlns:a16="http://schemas.microsoft.com/office/drawing/2014/main" val="1190847424"/>
                    </a:ext>
                  </a:extLst>
                </a:gridCol>
                <a:gridCol w="1209857">
                  <a:extLst>
                    <a:ext uri="{9D8B030D-6E8A-4147-A177-3AD203B41FA5}">
                      <a16:colId xmlns:a16="http://schemas.microsoft.com/office/drawing/2014/main" val="3338799670"/>
                    </a:ext>
                  </a:extLst>
                </a:gridCol>
              </a:tblGrid>
              <a:tr h="196612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Objectives: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9702378"/>
                  </a:ext>
                </a:extLst>
              </a:tr>
              <a:tr h="13895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Career Advancement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8264259"/>
                  </a:ext>
                </a:extLst>
              </a:tr>
              <a:tr h="13895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Salary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2969081"/>
                  </a:ext>
                </a:extLst>
              </a:tr>
              <a:tr h="13895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Job Satisfaction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8355475"/>
                  </a:ext>
                </a:extLst>
              </a:tr>
              <a:tr h="138956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270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0736041"/>
                  </a:ext>
                </a:extLst>
              </a:tr>
              <a:tr h="13895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Normalizing the weights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7311875"/>
                  </a:ext>
                </a:extLst>
              </a:tr>
              <a:tr h="13895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Career Advancement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0.333333333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1231660"/>
                  </a:ext>
                </a:extLst>
              </a:tr>
              <a:tr h="13895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Salary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0.351851852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1299580"/>
                  </a:ext>
                </a:extLst>
              </a:tr>
              <a:tr h="13895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Job Satisfaction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0.314814815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149954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12A9227-F18D-1576-3FA2-38B2DD2F9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20" y="834269"/>
            <a:ext cx="5587313" cy="558731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7536C6-B815-067B-4AEE-8A47EE53E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27866"/>
              </p:ext>
            </p:extLst>
          </p:nvPr>
        </p:nvGraphicFramePr>
        <p:xfrm>
          <a:off x="5978733" y="823878"/>
          <a:ext cx="1000465" cy="5597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0465">
                  <a:extLst>
                    <a:ext uri="{9D8B030D-6E8A-4147-A177-3AD203B41FA5}">
                      <a16:colId xmlns:a16="http://schemas.microsoft.com/office/drawing/2014/main" val="1202345260"/>
                    </a:ext>
                  </a:extLst>
                </a:gridCol>
              </a:tblGrid>
              <a:tr h="159934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none" strike="noStrike">
                          <a:effectLst/>
                        </a:rPr>
                        <a:t>Final Utility</a:t>
                      </a:r>
                      <a:endParaRPr lang="en-IN" sz="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050367446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92.12962963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998834079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51.38888889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907726389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67.59259259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631234238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51.38888889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4225261861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73.61166667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692940062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32.87092593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159424666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40.7412963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967406771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32.87092593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350370052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100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750856227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67.12962963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074007037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84.25925926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531560902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59.25925926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303793074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61.26574074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701335569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820179416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100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418800518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67.12962963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770594431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84.25925926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506136119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59.25925926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718594083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61.26574074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711179092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358028454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38.57888889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767801345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28.55018519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600743356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89.50777778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799952479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64.50777778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572464053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73.76703704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475460020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48.76703704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382988148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64.97074074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139142210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24.69296296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36446476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89.50777778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74650717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64.50777778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487345196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73.76703704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407324049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48.76703704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425717899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64.97074074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322647745"/>
                  </a:ext>
                </a:extLst>
              </a:tr>
              <a:tr h="15993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 dirty="0">
                          <a:effectLst/>
                        </a:rPr>
                        <a:t>24.69296296</a:t>
                      </a:r>
                      <a:endParaRPr lang="en-IN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5253943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15C2A3-3285-DC43-7484-6D6069473A86}"/>
              </a:ext>
            </a:extLst>
          </p:cNvPr>
          <p:cNvSpPr txBox="1"/>
          <p:nvPr/>
        </p:nvSpPr>
        <p:spPr>
          <a:xfrm>
            <a:off x="7419109" y="823878"/>
            <a:ext cx="39693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Calculation of final utility:</a:t>
            </a:r>
          </a:p>
          <a:p>
            <a:r>
              <a:rPr lang="en-IN" dirty="0"/>
              <a:t>SUMPRODUCT:</a:t>
            </a:r>
          </a:p>
          <a:p>
            <a:r>
              <a:rPr lang="en-IN" dirty="0"/>
              <a:t>(career advancement branch weight*0.33)+(Salary branch weight*0.35)+(Job Satisfaction branch weight*0.31)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F2836-4854-22EC-4205-C7E973CA1A45}"/>
              </a:ext>
            </a:extLst>
          </p:cNvPr>
          <p:cNvSpPr txBox="1"/>
          <p:nvPr/>
        </p:nvSpPr>
        <p:spPr>
          <a:xfrm>
            <a:off x="311727" y="145473"/>
            <a:ext cx="694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Final Utility Calculation </a:t>
            </a:r>
          </a:p>
        </p:txBody>
      </p:sp>
    </p:spTree>
    <p:extLst>
      <p:ext uri="{BB962C8B-B14F-4D97-AF65-F5344CB8AC3E}">
        <p14:creationId xmlns:p14="http://schemas.microsoft.com/office/powerpoint/2010/main" val="84292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B147-5227-C8F2-9D4B-AE78C20F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7262"/>
            <a:ext cx="10515600" cy="1325563"/>
          </a:xfrm>
        </p:spPr>
        <p:txBody>
          <a:bodyPr/>
          <a:lstStyle/>
          <a:p>
            <a:r>
              <a:rPr lang="en-IN" dirty="0"/>
              <a:t>Sensitivity Analysis on Startup Survival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C12A6-81D6-7643-7605-916C81BA3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22" y="1580539"/>
            <a:ext cx="5351165" cy="3915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D9E271-4805-47D7-9E58-5C36D4EA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507" y="1723649"/>
            <a:ext cx="4635671" cy="34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45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EF7D-86B6-9B42-7A9A-6A9EB2F2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Sensitivity Analysis on Visa Sponsorship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F6343-3EC0-F123-71BE-5287E8FF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6107"/>
            <a:ext cx="5606513" cy="4084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D225D5-1097-91C8-428E-D80DECF33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52" y="2443291"/>
            <a:ext cx="3858163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5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1ECC-D020-F6C7-1096-77883F1E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4499" cy="838076"/>
          </a:xfrm>
        </p:spPr>
        <p:txBody>
          <a:bodyPr>
            <a:normAutofit/>
          </a:bodyPr>
          <a:lstStyle/>
          <a:p>
            <a:r>
              <a:rPr lang="en-IN" sz="2000" dirty="0"/>
              <a:t>Analysis - Comparison with another weights on objective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FD04A9-26B8-652D-A0BB-FB39E9344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383169"/>
              </p:ext>
            </p:extLst>
          </p:nvPr>
        </p:nvGraphicFramePr>
        <p:xfrm>
          <a:off x="200738" y="1690687"/>
          <a:ext cx="4387163" cy="17145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48330">
                  <a:extLst>
                    <a:ext uri="{9D8B030D-6E8A-4147-A177-3AD203B41FA5}">
                      <a16:colId xmlns:a16="http://schemas.microsoft.com/office/drawing/2014/main" val="1190847424"/>
                    </a:ext>
                  </a:extLst>
                </a:gridCol>
                <a:gridCol w="1238833">
                  <a:extLst>
                    <a:ext uri="{9D8B030D-6E8A-4147-A177-3AD203B41FA5}">
                      <a16:colId xmlns:a16="http://schemas.microsoft.com/office/drawing/2014/main" val="3338799670"/>
                    </a:ext>
                  </a:extLst>
                </a:gridCol>
              </a:tblGrid>
              <a:tr h="20886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Objectives: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9702378"/>
                  </a:ext>
                </a:extLst>
              </a:tr>
              <a:tr h="18820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Career Advancement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8264259"/>
                  </a:ext>
                </a:extLst>
              </a:tr>
              <a:tr h="18820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Salary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2969081"/>
                  </a:ext>
                </a:extLst>
              </a:tr>
              <a:tr h="18820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Job Satisfaction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8355475"/>
                  </a:ext>
                </a:extLst>
              </a:tr>
              <a:tr h="188205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270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0736041"/>
                  </a:ext>
                </a:extLst>
              </a:tr>
              <a:tr h="18820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Normalizing the weights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7311875"/>
                  </a:ext>
                </a:extLst>
              </a:tr>
              <a:tr h="18820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Career Advancement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0.333333333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1231660"/>
                  </a:ext>
                </a:extLst>
              </a:tr>
              <a:tr h="18820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Salary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0.351851852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1299580"/>
                  </a:ext>
                </a:extLst>
              </a:tr>
              <a:tr h="188205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Job Satisfaction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0.314814815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149954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DAE3383-B8A1-8E5B-6980-34C4D893B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982095"/>
              </p:ext>
            </p:extLst>
          </p:nvPr>
        </p:nvGraphicFramePr>
        <p:xfrm>
          <a:off x="5910636" y="1690688"/>
          <a:ext cx="4457700" cy="171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3505603628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33677991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Objectives: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99909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Career Advancement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6135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Salary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21366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Job Satisfaction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90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26758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285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24459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Normalizing the weights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559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Career Advancement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0.350877193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051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Salary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0.333333333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77722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Job Satisfaction 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0.315789474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83450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4C35E1-178B-8880-25E8-52E8A99E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484266"/>
              </p:ext>
            </p:extLst>
          </p:nvPr>
        </p:nvGraphicFramePr>
        <p:xfrm>
          <a:off x="10587749" y="1373395"/>
          <a:ext cx="1216763" cy="4351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6763">
                  <a:extLst>
                    <a:ext uri="{9D8B030D-6E8A-4147-A177-3AD203B41FA5}">
                      <a16:colId xmlns:a16="http://schemas.microsoft.com/office/drawing/2014/main" val="500844126"/>
                    </a:ext>
                  </a:extLst>
                </a:gridCol>
              </a:tblGrid>
              <a:tr h="120870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none" strike="noStrike">
                          <a:effectLst/>
                        </a:rPr>
                        <a:t>Final Utility</a:t>
                      </a:r>
                      <a:endParaRPr lang="en-IN" sz="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59847458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92.10526316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950000774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18482064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66.66666667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288031480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535931819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74.56192982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497671426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32.45666667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22158142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40.35140351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661357857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32.45666667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821055061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100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913049012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65.78947368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997420228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84.21052632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295607211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57.89473684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506367283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61.11140351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419686380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166215631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100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953958088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65.78947368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618484858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84.21052632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91851740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57.89473684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472619920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61.11140351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263735211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751365676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39.18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811465240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28.36333333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086596227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90.06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981431029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63.74421053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264762542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74.27052632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226883922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47.95473684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889427334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64.62140351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042630405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23.39333333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264381823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90.06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276387558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63.74421053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617659896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74.27052632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534494826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47.95473684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51966691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64.62140351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153246690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23.39333333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787351922"/>
                  </a:ext>
                </a:extLst>
              </a:tr>
              <a:tr h="120870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 dirty="0">
                          <a:effectLst/>
                        </a:rPr>
                        <a:t>100</a:t>
                      </a:r>
                      <a:endParaRPr lang="en-IN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50762632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D0154E-E320-3E47-BEAB-7EB55DA3B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81446"/>
              </p:ext>
            </p:extLst>
          </p:nvPr>
        </p:nvGraphicFramePr>
        <p:xfrm>
          <a:off x="4845820" y="1373374"/>
          <a:ext cx="942730" cy="456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730">
                  <a:extLst>
                    <a:ext uri="{9D8B030D-6E8A-4147-A177-3AD203B41FA5}">
                      <a16:colId xmlns:a16="http://schemas.microsoft.com/office/drawing/2014/main" val="908825974"/>
                    </a:ext>
                  </a:extLst>
                </a:gridCol>
              </a:tblGrid>
              <a:tr h="130464">
                <a:tc>
                  <a:txBody>
                    <a:bodyPr/>
                    <a:lstStyle/>
                    <a:p>
                      <a:pPr algn="l" fontAlgn="b"/>
                      <a:r>
                        <a:rPr lang="en-IN" sz="700" u="none" strike="noStrike" dirty="0">
                          <a:effectLst/>
                        </a:rPr>
                        <a:t>Final Utility</a:t>
                      </a:r>
                      <a:endParaRPr lang="en-IN" sz="7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912163299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92.12962963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573577656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51.38888889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709463425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67.59259259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519150609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51.38888889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976830830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73.61166667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386676090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32.87092593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361448177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40.7412963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525514689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32.87092593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373728658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100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734005196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67.12962963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119574184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84.25925926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0316782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59.25925926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697522200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61.26574074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4137366567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985854617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100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4053300086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67.12962963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11257232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84.25925926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1177276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59.25925926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334142031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61.26574074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9625717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0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591770069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38.57888889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625382409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28.55018519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431853130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89.50777778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329367122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64.50777778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01944910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73.76703704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81851447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48.76703704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750203283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64.97074074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3338669116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24.69296296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620815754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89.50777778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974254952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64.50777778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711883482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73.76703704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1075284702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48.76703704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723186648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>
                          <a:effectLst/>
                        </a:rPr>
                        <a:t>64.97074074</a:t>
                      </a:r>
                      <a:endParaRPr lang="en-IN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98848128"/>
                  </a:ext>
                </a:extLst>
              </a:tr>
              <a:tr h="130464">
                <a:tc>
                  <a:txBody>
                    <a:bodyPr/>
                    <a:lstStyle/>
                    <a:p>
                      <a:pPr algn="r" fontAlgn="b"/>
                      <a:r>
                        <a:rPr lang="en-IN" sz="700" u="none" strike="noStrike" dirty="0">
                          <a:effectLst/>
                        </a:rPr>
                        <a:t>24.69296296</a:t>
                      </a:r>
                      <a:endParaRPr lang="en-IN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216" marR="6216" marT="6216" marB="0" anchor="b"/>
                </a:tc>
                <a:extLst>
                  <a:ext uri="{0D108BD9-81ED-4DB2-BD59-A6C34878D82A}">
                    <a16:rowId xmlns:a16="http://schemas.microsoft.com/office/drawing/2014/main" val="2892410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764A7AF-5549-50F5-26B0-5D2E34220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203" y="3892674"/>
            <a:ext cx="4042486" cy="1676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6F5AD1-51BB-2C9E-E52E-7ECB3AC14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44" y="4011209"/>
            <a:ext cx="4387163" cy="12817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F2EDC1-A9E0-5209-A7CE-53502AB7AD7B}"/>
              </a:ext>
            </a:extLst>
          </p:cNvPr>
          <p:cNvSpPr txBox="1"/>
          <p:nvPr/>
        </p:nvSpPr>
        <p:spPr>
          <a:xfrm>
            <a:off x="715617" y="5711726"/>
            <a:ext cx="336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Choose Corporate: 66.35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011687-340E-0600-B9DD-51AFB79FD949}"/>
              </a:ext>
            </a:extLst>
          </p:cNvPr>
          <p:cNvSpPr txBox="1"/>
          <p:nvPr/>
        </p:nvSpPr>
        <p:spPr>
          <a:xfrm>
            <a:off x="6209969" y="5724715"/>
            <a:ext cx="326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Choose Corporate: 66.11</a:t>
            </a:r>
          </a:p>
        </p:txBody>
      </p:sp>
    </p:spTree>
    <p:extLst>
      <p:ext uri="{BB962C8B-B14F-4D97-AF65-F5344CB8AC3E}">
        <p14:creationId xmlns:p14="http://schemas.microsoft.com/office/powerpoint/2010/main" val="2968324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A3AE-D036-0933-1541-20A00FF8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Clarity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2ED0C-EEEB-B60F-0AAB-8D6A8C362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037" y="1439254"/>
            <a:ext cx="6077798" cy="4582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1177C-35E0-8124-343F-1D086E405BA0}"/>
              </a:ext>
            </a:extLst>
          </p:cNvPr>
          <p:cNvSpPr txBox="1"/>
          <p:nvPr/>
        </p:nvSpPr>
        <p:spPr>
          <a:xfrm>
            <a:off x="750736" y="1319916"/>
            <a:ext cx="471181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/>
              <a:t>Based on Utility Score:</a:t>
            </a:r>
          </a:p>
          <a:p>
            <a:r>
              <a:rPr lang="en-US" dirty="0"/>
              <a:t>Expected Utility – Corporate: 66.35</a:t>
            </a:r>
          </a:p>
          <a:p>
            <a:r>
              <a:rPr lang="en-US" dirty="0"/>
              <a:t>Expected Utility – Startup: 56.42</a:t>
            </a:r>
          </a:p>
          <a:p>
            <a:endParaRPr lang="en-US" dirty="0"/>
          </a:p>
          <a:p>
            <a:r>
              <a:rPr lang="en-US" dirty="0"/>
              <a:t>The utility difference is significant, with the corporate path yielding a </a:t>
            </a:r>
            <a:r>
              <a:rPr lang="en-US" b="1" dirty="0"/>
              <a:t>~10-point advantage</a:t>
            </a:r>
            <a:r>
              <a:rPr lang="en-US" dirty="0"/>
              <a:t>, making it clearly the </a:t>
            </a:r>
            <a:r>
              <a:rPr lang="en-US" b="1" dirty="0"/>
              <a:t>optimal decision</a:t>
            </a:r>
            <a:r>
              <a:rPr lang="en-US" dirty="0"/>
              <a:t> in our model.</a:t>
            </a:r>
          </a:p>
          <a:p>
            <a:endParaRPr lang="en-US" dirty="0"/>
          </a:p>
          <a:p>
            <a:r>
              <a:rPr lang="en-US" b="1" dirty="0"/>
              <a:t>The data-backed decision is to join a corporate company</a:t>
            </a:r>
            <a:r>
              <a:rPr lang="en-US" dirty="0"/>
              <a:t>, especially if it’s a </a:t>
            </a:r>
            <a:r>
              <a:rPr lang="en-US" b="1" dirty="0"/>
              <a:t>fast-growing firm</a:t>
            </a:r>
            <a:r>
              <a:rPr lang="en-US" dirty="0"/>
              <a:t> with proven visa support and internal mobility. </a:t>
            </a:r>
          </a:p>
          <a:p>
            <a:endParaRPr lang="en-US" dirty="0"/>
          </a:p>
          <a:p>
            <a:r>
              <a:rPr lang="en-US" dirty="0"/>
              <a:t>While startups can offer excitement and equity, the sensitivity analysis does not justify the switch even in best-case survival scenarios, the corporate path is still superior.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056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B06717-9397-02F2-F324-DF9D26F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" y="404600"/>
            <a:ext cx="6172200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Join a startup or Corporate Job after Graduation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5F683-A488-7A0D-AF52-49D13775E64E}"/>
              </a:ext>
            </a:extLst>
          </p:cNvPr>
          <p:cNvSpPr txBox="1"/>
          <p:nvPr/>
        </p:nvSpPr>
        <p:spPr>
          <a:xfrm>
            <a:off x="204770" y="2233207"/>
            <a:ext cx="3816096" cy="36943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Objectives: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Career Advancement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Job Satisfaction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Total Compensation – Salary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Decision Maker: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Micah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Methodology: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Decision with precision tree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And expected utility calculations using swing weights</a:t>
            </a:r>
          </a:p>
        </p:txBody>
      </p:sp>
      <p:pic>
        <p:nvPicPr>
          <p:cNvPr id="5" name="Picture 4" descr="Back shot of a row of graduates">
            <a:extLst>
              <a:ext uri="{FF2B5EF4-FFF2-40B4-BE49-F238E27FC236}">
                <a16:creationId xmlns:a16="http://schemas.microsoft.com/office/drawing/2014/main" id="{C5663902-1459-9289-4414-480FBB126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77" r="-1" b="12377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A0DC43-E15A-E4AE-01D5-4EDAA5EF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20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045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5B9F-154F-471B-B261-D3C89F5E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167A2-0DC9-7511-2256-095506FB9B6F}"/>
              </a:ext>
            </a:extLst>
          </p:cNvPr>
          <p:cNvSpPr txBox="1"/>
          <p:nvPr/>
        </p:nvSpPr>
        <p:spPr>
          <a:xfrm>
            <a:off x="954157" y="1749287"/>
            <a:ext cx="58919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Why to join a corporate company: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Much higher chance of visa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Career Growth is more predictable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Lower Risk of job loss or exit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 need to bet on equity payout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Better Long term utility </a:t>
            </a:r>
          </a:p>
        </p:txBody>
      </p:sp>
    </p:spTree>
    <p:extLst>
      <p:ext uri="{BB962C8B-B14F-4D97-AF65-F5344CB8AC3E}">
        <p14:creationId xmlns:p14="http://schemas.microsoft.com/office/powerpoint/2010/main" val="192075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D2DBC-A064-C4A1-13C4-C534CCED2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IN" sz="5200"/>
              <a:t>Appendix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7932D4E-00DF-5966-546E-CA83A2E85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19761"/>
              </p:ext>
            </p:extLst>
          </p:nvPr>
        </p:nvGraphicFramePr>
        <p:xfrm>
          <a:off x="194145" y="1406790"/>
          <a:ext cx="10512548" cy="3228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3934">
                  <a:extLst>
                    <a:ext uri="{9D8B030D-6E8A-4147-A177-3AD203B41FA5}">
                      <a16:colId xmlns:a16="http://schemas.microsoft.com/office/drawing/2014/main" val="2232601634"/>
                    </a:ext>
                  </a:extLst>
                </a:gridCol>
                <a:gridCol w="849035">
                  <a:extLst>
                    <a:ext uri="{9D8B030D-6E8A-4147-A177-3AD203B41FA5}">
                      <a16:colId xmlns:a16="http://schemas.microsoft.com/office/drawing/2014/main" val="3973847389"/>
                    </a:ext>
                  </a:extLst>
                </a:gridCol>
                <a:gridCol w="3654068">
                  <a:extLst>
                    <a:ext uri="{9D8B030D-6E8A-4147-A177-3AD203B41FA5}">
                      <a16:colId xmlns:a16="http://schemas.microsoft.com/office/drawing/2014/main" val="3547346922"/>
                    </a:ext>
                  </a:extLst>
                </a:gridCol>
                <a:gridCol w="4185511">
                  <a:extLst>
                    <a:ext uri="{9D8B030D-6E8A-4147-A177-3AD203B41FA5}">
                      <a16:colId xmlns:a16="http://schemas.microsoft.com/office/drawing/2014/main" val="312658124"/>
                    </a:ext>
                  </a:extLst>
                </a:gridCol>
              </a:tblGrid>
              <a:tr h="4125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Node/Event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Assigned Probability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Estimation Method &amp; Calculation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Source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extLst>
                  <a:ext uri="{0D108BD9-81ED-4DB2-BD59-A6C34878D82A}">
                    <a16:rowId xmlns:a16="http://schemas.microsoft.com/office/drawing/2014/main" val="2551868969"/>
                  </a:ext>
                </a:extLst>
              </a:tr>
              <a:tr h="6068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Startup Survival (3–5 Years)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50%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Based on U.S. Bureau of Labor Statistics data on business survival rates.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BLS shows ~50% of businesses survive past 5 years.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u="sng">
                          <a:effectLst/>
                          <a:hlinkClick r:id="rId2"/>
                        </a:rPr>
                        <a:t>https://www.bls.gov/bdm/entrepreneurship/entrepreneurship.htm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extLst>
                  <a:ext uri="{0D108BD9-81ED-4DB2-BD59-A6C34878D82A}">
                    <a16:rowId xmlns:a16="http://schemas.microsoft.com/office/drawing/2014/main" val="1286698448"/>
                  </a:ext>
                </a:extLst>
              </a:tr>
              <a:tr h="6068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High Equity if Startup Survives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30%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Based on startup salary and equity databases.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Wellfound/TopStartups.io data show only ~30% of employees receive &gt;0.1% equity.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u="sng">
                          <a:effectLst/>
                          <a:hlinkClick r:id="rId3"/>
                        </a:rPr>
                        <a:t>https://topstartups.io/startup-salary-equity-database/</a:t>
                      </a:r>
                      <a:endParaRPr lang="en-IN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extLst>
                  <a:ext uri="{0D108BD9-81ED-4DB2-BD59-A6C34878D82A}">
                    <a16:rowId xmlns:a16="http://schemas.microsoft.com/office/drawing/2014/main" val="1924843570"/>
                  </a:ext>
                </a:extLst>
              </a:tr>
              <a:tr h="8011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Visa Sponsorship if High Equity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60%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Estimated from interviews and hiring data from high-growth startups.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Majority of venture-backed startups with high equity options have resources to sponsor.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  <a:hlinkClick r:id="rId4"/>
                        </a:rPr>
                        <a:t>https://www.onblick.com/blogs/h-1b-visa-guide-for-startups-challenges-winning-moves</a:t>
                      </a:r>
                      <a:endParaRPr lang="en-US" sz="1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extLst>
                  <a:ext uri="{0D108BD9-81ED-4DB2-BD59-A6C34878D82A}">
                    <a16:rowId xmlns:a16="http://schemas.microsoft.com/office/drawing/2014/main" val="3782934251"/>
                  </a:ext>
                </a:extLst>
              </a:tr>
              <a:tr h="8011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High Career Growth (High Equity + Visa)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75%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Adjusted upward from base startup promotion rates due to high equity, stability, and visa status.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Employees in key roles (e.g. those with significant equity) often see faster promotions.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  <a:hlinkClick r:id="rId5"/>
                        </a:rPr>
                        <a:t>https://www.bettercareer.org/blog/startup-vs-big-company-what-s-best-for-your-career</a:t>
                      </a:r>
                      <a:endParaRPr lang="en-US" sz="1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7" marR="43357" marT="0" marB="0"/>
                </a:tc>
                <a:extLst>
                  <a:ext uri="{0D108BD9-81ED-4DB2-BD59-A6C34878D82A}">
                    <a16:rowId xmlns:a16="http://schemas.microsoft.com/office/drawing/2014/main" val="1091821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19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C9CF3-88A7-F422-07E1-8F6BE3EC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endParaRPr lang="en-IN" sz="52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70FEAB-2DED-1985-9E4E-D735D8BB9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691137"/>
              </p:ext>
            </p:extLst>
          </p:nvPr>
        </p:nvGraphicFramePr>
        <p:xfrm>
          <a:off x="838200" y="2349627"/>
          <a:ext cx="10512550" cy="3678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5587">
                  <a:extLst>
                    <a:ext uri="{9D8B030D-6E8A-4147-A177-3AD203B41FA5}">
                      <a16:colId xmlns:a16="http://schemas.microsoft.com/office/drawing/2014/main" val="4133686048"/>
                    </a:ext>
                  </a:extLst>
                </a:gridCol>
                <a:gridCol w="559650">
                  <a:extLst>
                    <a:ext uri="{9D8B030D-6E8A-4147-A177-3AD203B41FA5}">
                      <a16:colId xmlns:a16="http://schemas.microsoft.com/office/drawing/2014/main" val="3269174544"/>
                    </a:ext>
                  </a:extLst>
                </a:gridCol>
                <a:gridCol w="3773049">
                  <a:extLst>
                    <a:ext uri="{9D8B030D-6E8A-4147-A177-3AD203B41FA5}">
                      <a16:colId xmlns:a16="http://schemas.microsoft.com/office/drawing/2014/main" val="3542511414"/>
                    </a:ext>
                  </a:extLst>
                </a:gridCol>
                <a:gridCol w="3974264">
                  <a:extLst>
                    <a:ext uri="{9D8B030D-6E8A-4147-A177-3AD203B41FA5}">
                      <a16:colId xmlns:a16="http://schemas.microsoft.com/office/drawing/2014/main" val="4117082688"/>
                    </a:ext>
                  </a:extLst>
                </a:gridCol>
              </a:tblGrid>
              <a:tr h="916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Higher Studies in USA after No Visa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35%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Estimated based on internal student surveys and fallback behaviors post-OPT.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Students with funding often pursue second Master’s or PhD.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 u="sng" dirty="0">
                          <a:effectLst/>
                          <a:hlinkClick r:id="rId2"/>
                        </a:rPr>
                        <a:t>https://www.boundless.com/research/h-1b-work-visa-trends/</a:t>
                      </a:r>
                      <a:endParaRPr lang="en-US" sz="1300" u="sng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3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IN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extLst>
                  <a:ext uri="{0D108BD9-81ED-4DB2-BD59-A6C34878D82A}">
                    <a16:rowId xmlns:a16="http://schemas.microsoft.com/office/drawing/2014/main" val="3098310398"/>
                  </a:ext>
                </a:extLst>
              </a:tr>
              <a:tr h="916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Find Job Outside USA after No Visa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65%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Majority fallback to home country or apply for jobs in India/Canada.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NAFSA and Boundless data suggest most transition out if no U.S. sponsorship.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 dirty="0">
                          <a:effectLst/>
                          <a:hlinkClick r:id="rId2"/>
                        </a:rPr>
                        <a:t>https://www.boundless.com/research/h-1b-work-visa-trends/</a:t>
                      </a:r>
                      <a:endParaRPr lang="en-US" sz="13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extLst>
                  <a:ext uri="{0D108BD9-81ED-4DB2-BD59-A6C34878D82A}">
                    <a16:rowId xmlns:a16="http://schemas.microsoft.com/office/drawing/2014/main" val="2790865265"/>
                  </a:ext>
                </a:extLst>
              </a:tr>
              <a:tr h="9160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Visa Sponsorship in Fast-Growth Corporate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95%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Based on USCIS and MyVisaJobs H-1B sponsorship approval data.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Top firms like Amazon, Google approve thousands of petitions annually.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 dirty="0">
                          <a:effectLst/>
                          <a:hlinkClick r:id="rId3"/>
                        </a:rPr>
                        <a:t>https://www.uscis.gov/tools/reports-and-studies/h-1b-employer-data-hub</a:t>
                      </a:r>
                      <a:endParaRPr lang="en-US" sz="13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extLst>
                  <a:ext uri="{0D108BD9-81ED-4DB2-BD59-A6C34878D82A}">
                    <a16:rowId xmlns:a16="http://schemas.microsoft.com/office/drawing/2014/main" val="3203842912"/>
                  </a:ext>
                </a:extLst>
              </a:tr>
              <a:tr h="6938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Remote Role Allowed if No Visa (Fast-Growth)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25%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Remote job data from RemoteOK and Deel reports.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Around 1 in 4 companies now support long-term international remote hiring.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 dirty="0">
                          <a:effectLst/>
                          <a:hlinkClick r:id="rId4"/>
                        </a:rPr>
                        <a:t>https://www.deel.com/blog/global-hiring-report</a:t>
                      </a:r>
                      <a:endParaRPr lang="en-US" sz="13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8287" marR="58287" marT="0" marB="0"/>
                </a:tc>
                <a:extLst>
                  <a:ext uri="{0D108BD9-81ED-4DB2-BD59-A6C34878D82A}">
                    <a16:rowId xmlns:a16="http://schemas.microsoft.com/office/drawing/2014/main" val="620011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410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62BE39-81F0-7151-C9F5-4DC8F04E4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318790"/>
              </p:ext>
            </p:extLst>
          </p:nvPr>
        </p:nvGraphicFramePr>
        <p:xfrm>
          <a:off x="643467" y="1029114"/>
          <a:ext cx="10905068" cy="48931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1746">
                  <a:extLst>
                    <a:ext uri="{9D8B030D-6E8A-4147-A177-3AD203B41FA5}">
                      <a16:colId xmlns:a16="http://schemas.microsoft.com/office/drawing/2014/main" val="3675583637"/>
                    </a:ext>
                  </a:extLst>
                </a:gridCol>
                <a:gridCol w="748066">
                  <a:extLst>
                    <a:ext uri="{9D8B030D-6E8A-4147-A177-3AD203B41FA5}">
                      <a16:colId xmlns:a16="http://schemas.microsoft.com/office/drawing/2014/main" val="1499112054"/>
                    </a:ext>
                  </a:extLst>
                </a:gridCol>
                <a:gridCol w="4143033">
                  <a:extLst>
                    <a:ext uri="{9D8B030D-6E8A-4147-A177-3AD203B41FA5}">
                      <a16:colId xmlns:a16="http://schemas.microsoft.com/office/drawing/2014/main" val="874565961"/>
                    </a:ext>
                  </a:extLst>
                </a:gridCol>
                <a:gridCol w="3642223">
                  <a:extLst>
                    <a:ext uri="{9D8B030D-6E8A-4147-A177-3AD203B41FA5}">
                      <a16:colId xmlns:a16="http://schemas.microsoft.com/office/drawing/2014/main" val="2065945156"/>
                    </a:ext>
                  </a:extLst>
                </a:gridCol>
              </a:tblGrid>
              <a:tr h="11999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Exit USA Market if No Remote Allowed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75%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Complement of remote role probability (1 - 0.25).</a:t>
                      </a:r>
                      <a:br>
                        <a:rPr lang="en-US" sz="1700">
                          <a:effectLst/>
                        </a:rPr>
                      </a:br>
                      <a:r>
                        <a:rPr lang="en-US" sz="1700">
                          <a:effectLst/>
                        </a:rPr>
                        <a:t>No visa + no remote = required to exit under USCIS rules.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 dirty="0">
                          <a:effectLst/>
                          <a:hlinkClick r:id="rId2"/>
                        </a:rPr>
                        <a:t>https://www.uscis.gov</a:t>
                      </a:r>
                      <a:endParaRPr lang="en-US" sz="17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7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extLst>
                  <a:ext uri="{0D108BD9-81ED-4DB2-BD59-A6C34878D82A}">
                    <a16:rowId xmlns:a16="http://schemas.microsoft.com/office/drawing/2014/main" val="2918085404"/>
                  </a:ext>
                </a:extLst>
              </a:tr>
              <a:tr h="11999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Low Equity if Startup Survives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70%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Complement of high equity probability (1 - 0.30).</a:t>
                      </a:r>
                      <a:br>
                        <a:rPr lang="en-US" sz="1700">
                          <a:effectLst/>
                        </a:rPr>
                      </a:br>
                      <a:r>
                        <a:rPr lang="en-US" sz="1700">
                          <a:effectLst/>
                        </a:rPr>
                        <a:t>Majority of startup employees receive negligible or standard equity grants.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 dirty="0">
                          <a:effectLst/>
                          <a:hlinkClick r:id="rId3"/>
                        </a:rPr>
                        <a:t>https://topstartups.io/startup-salary-equity-database/</a:t>
                      </a:r>
                      <a:endParaRPr lang="en-US" sz="17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7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extLst>
                  <a:ext uri="{0D108BD9-81ED-4DB2-BD59-A6C34878D82A}">
                    <a16:rowId xmlns:a16="http://schemas.microsoft.com/office/drawing/2014/main" val="3520340935"/>
                  </a:ext>
                </a:extLst>
              </a:tr>
              <a:tr h="11999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Visa Sponsorship if Low Equity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30%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Estimated from job listing reviews and F1 alumni interviews.</a:t>
                      </a:r>
                      <a:br>
                        <a:rPr lang="en-US" sz="1700">
                          <a:effectLst/>
                        </a:rPr>
                      </a:br>
                      <a:r>
                        <a:rPr lang="en-US" sz="1700">
                          <a:effectLst/>
                        </a:rPr>
                        <a:t>Lower equity correlates with less legal investment from startups.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 dirty="0">
                          <a:effectLst/>
                          <a:hlinkClick r:id="rId4"/>
                        </a:rPr>
                        <a:t>https://www.onblick.com/blogs/h-1b-visa-guide-for-startups-challenges-winning-moves</a:t>
                      </a:r>
                      <a:endParaRPr lang="en-US" sz="17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7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extLst>
                  <a:ext uri="{0D108BD9-81ED-4DB2-BD59-A6C34878D82A}">
                    <a16:rowId xmlns:a16="http://schemas.microsoft.com/office/drawing/2014/main" val="1528984698"/>
                  </a:ext>
                </a:extLst>
              </a:tr>
              <a:tr h="11999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High Career Growth (Low Equity + Visa)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45%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>
                          <a:effectLst/>
                        </a:rPr>
                        <a:t>Estimated from team survey of F1 students and Glassdoor reviews.</a:t>
                      </a:r>
                      <a:br>
                        <a:rPr lang="en-US" sz="1700">
                          <a:effectLst/>
                        </a:rPr>
                      </a:br>
                      <a:r>
                        <a:rPr lang="en-US" sz="1700">
                          <a:effectLst/>
                        </a:rPr>
                        <a:t>Some career growth possible in support roles with visa sponsorship.</a:t>
                      </a:r>
                      <a:endParaRPr lang="en-IN" sz="17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 dirty="0">
                          <a:effectLst/>
                          <a:hlinkClick r:id="rId5"/>
                        </a:rPr>
                        <a:t>https://www.glassdoor.com</a:t>
                      </a:r>
                      <a:endParaRPr lang="en-US" sz="17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7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826" marR="83826" marT="0" marB="0"/>
                </a:tc>
                <a:extLst>
                  <a:ext uri="{0D108BD9-81ED-4DB2-BD59-A6C34878D82A}">
                    <a16:rowId xmlns:a16="http://schemas.microsoft.com/office/drawing/2014/main" val="3810564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392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BDEB97C-4D08-93A9-56A2-8F9F53643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530552"/>
              </p:ext>
            </p:extLst>
          </p:nvPr>
        </p:nvGraphicFramePr>
        <p:xfrm>
          <a:off x="479530" y="1416056"/>
          <a:ext cx="10005387" cy="4450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3358">
                  <a:extLst>
                    <a:ext uri="{9D8B030D-6E8A-4147-A177-3AD203B41FA5}">
                      <a16:colId xmlns:a16="http://schemas.microsoft.com/office/drawing/2014/main" val="2816420393"/>
                    </a:ext>
                  </a:extLst>
                </a:gridCol>
                <a:gridCol w="704447">
                  <a:extLst>
                    <a:ext uri="{9D8B030D-6E8A-4147-A177-3AD203B41FA5}">
                      <a16:colId xmlns:a16="http://schemas.microsoft.com/office/drawing/2014/main" val="2558362597"/>
                    </a:ext>
                  </a:extLst>
                </a:gridCol>
                <a:gridCol w="3668934">
                  <a:extLst>
                    <a:ext uri="{9D8B030D-6E8A-4147-A177-3AD203B41FA5}">
                      <a16:colId xmlns:a16="http://schemas.microsoft.com/office/drawing/2014/main" val="1930040496"/>
                    </a:ext>
                  </a:extLst>
                </a:gridCol>
                <a:gridCol w="2918648">
                  <a:extLst>
                    <a:ext uri="{9D8B030D-6E8A-4147-A177-3AD203B41FA5}">
                      <a16:colId xmlns:a16="http://schemas.microsoft.com/office/drawing/2014/main" val="2934084293"/>
                    </a:ext>
                  </a:extLst>
                </a:gridCol>
              </a:tblGrid>
              <a:tr h="11125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dirty="0">
                          <a:effectLst/>
                        </a:rPr>
                        <a:t>Low Career Growth (Low Equity + Visa)</a:t>
                      </a:r>
                      <a:endParaRPr lang="en-IN" sz="15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55%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Complement of high career growth probability (1 - 0.45).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Most low-equity roles are non-strategic with limited visibility.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dirty="0">
                          <a:effectLst/>
                          <a:hlinkClick r:id="rId2"/>
                        </a:rPr>
                        <a:t>https://www.glassdoor.com</a:t>
                      </a:r>
                      <a:endParaRPr lang="en-US" sz="15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5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extLst>
                  <a:ext uri="{0D108BD9-81ED-4DB2-BD59-A6C34878D82A}">
                    <a16:rowId xmlns:a16="http://schemas.microsoft.com/office/drawing/2014/main" val="2001149538"/>
                  </a:ext>
                </a:extLst>
              </a:tr>
              <a:tr h="11125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Visa Sponsorship in Steady-Growth Corporate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85%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Derived from MyVisaJobs sponsorship records and HR interviews.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Large, stable firms frequently sponsor but with more conditions.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dirty="0">
                          <a:effectLst/>
                          <a:hlinkClick r:id="rId3"/>
                        </a:rPr>
                        <a:t>https://www.myvisajobs.com</a:t>
                      </a:r>
                      <a:endParaRPr lang="en-US" sz="15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5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extLst>
                  <a:ext uri="{0D108BD9-81ED-4DB2-BD59-A6C34878D82A}">
                    <a16:rowId xmlns:a16="http://schemas.microsoft.com/office/drawing/2014/main" val="1716692177"/>
                  </a:ext>
                </a:extLst>
              </a:tr>
              <a:tr h="11125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Good Work-Life Balance (Fast-Growth Corporate)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40%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Derived from employee reviews and culture surveys.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Many tech companies promote flexibility, though balance is mixed.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dirty="0">
                          <a:effectLst/>
                          <a:hlinkClick r:id="rId4"/>
                        </a:rPr>
                        <a:t>https://hubstaff.com/blog/work-life-balance-statistics</a:t>
                      </a:r>
                      <a:endParaRPr lang="en-US" sz="15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5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extLst>
                  <a:ext uri="{0D108BD9-81ED-4DB2-BD59-A6C34878D82A}">
                    <a16:rowId xmlns:a16="http://schemas.microsoft.com/office/drawing/2014/main" val="3107568893"/>
                  </a:ext>
                </a:extLst>
              </a:tr>
              <a:tr h="11125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Poor Work-Life Balance (Fast-Growth Corporate)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60%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Complement of good WLB estimate (1 - 0.40).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Scale-up pressure and lean staffing affect balance.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dirty="0">
                          <a:effectLst/>
                          <a:hlinkClick r:id="rId4"/>
                        </a:rPr>
                        <a:t>https://hubstaff.com/blog/work-life-balance-statistics</a:t>
                      </a:r>
                      <a:endParaRPr lang="en-US" sz="15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5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83146" marR="83146" marT="0" marB="0"/>
                </a:tc>
                <a:extLst>
                  <a:ext uri="{0D108BD9-81ED-4DB2-BD59-A6C34878D82A}">
                    <a16:rowId xmlns:a16="http://schemas.microsoft.com/office/drawing/2014/main" val="953120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058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CB0C22-5112-26B9-67A1-20916A8A2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8341"/>
              </p:ext>
            </p:extLst>
          </p:nvPr>
        </p:nvGraphicFramePr>
        <p:xfrm>
          <a:off x="488343" y="1599833"/>
          <a:ext cx="10512549" cy="3854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7679">
                  <a:extLst>
                    <a:ext uri="{9D8B030D-6E8A-4147-A177-3AD203B41FA5}">
                      <a16:colId xmlns:a16="http://schemas.microsoft.com/office/drawing/2014/main" val="199670706"/>
                    </a:ext>
                  </a:extLst>
                </a:gridCol>
                <a:gridCol w="1610645">
                  <a:extLst>
                    <a:ext uri="{9D8B030D-6E8A-4147-A177-3AD203B41FA5}">
                      <a16:colId xmlns:a16="http://schemas.microsoft.com/office/drawing/2014/main" val="3800138121"/>
                    </a:ext>
                  </a:extLst>
                </a:gridCol>
                <a:gridCol w="2653502">
                  <a:extLst>
                    <a:ext uri="{9D8B030D-6E8A-4147-A177-3AD203B41FA5}">
                      <a16:colId xmlns:a16="http://schemas.microsoft.com/office/drawing/2014/main" val="4231121181"/>
                    </a:ext>
                  </a:extLst>
                </a:gridCol>
                <a:gridCol w="3560723">
                  <a:extLst>
                    <a:ext uri="{9D8B030D-6E8A-4147-A177-3AD203B41FA5}">
                      <a16:colId xmlns:a16="http://schemas.microsoft.com/office/drawing/2014/main" val="1212689955"/>
                    </a:ext>
                  </a:extLst>
                </a:gridCol>
              </a:tblGrid>
              <a:tr h="9093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Good Work-Life Balance (Steady-Growth Corporate)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 dirty="0">
                          <a:effectLst/>
                        </a:rPr>
                        <a:t>70%</a:t>
                      </a:r>
                      <a:endParaRPr lang="en-IN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Based on employee benefit reports and HR policies.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Steady corporates typically offer stable work hours and PTO.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 dirty="0">
                          <a:effectLst/>
                          <a:hlinkClick r:id="rId2"/>
                        </a:rPr>
                        <a:t>https://4dayweek.io/work-life-balance/statistics</a:t>
                      </a:r>
                      <a:endParaRPr lang="en-US" sz="13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extLst>
                  <a:ext uri="{0D108BD9-81ED-4DB2-BD59-A6C34878D82A}">
                    <a16:rowId xmlns:a16="http://schemas.microsoft.com/office/drawing/2014/main" val="706912858"/>
                  </a:ext>
                </a:extLst>
              </a:tr>
              <a:tr h="9093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Poor Work-Life Balance (Steady-Growth Corporate)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30%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Complement of good WLB probability (1 - 0.70).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Some departments (e.g. consulting, ops) still have pressure.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 dirty="0">
                          <a:effectLst/>
                          <a:hlinkClick r:id="rId2"/>
                        </a:rPr>
                        <a:t>https://4dayweek.io/work-life-balance/statistics</a:t>
                      </a:r>
                      <a:endParaRPr lang="en-US" sz="13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extLst>
                  <a:ext uri="{0D108BD9-81ED-4DB2-BD59-A6C34878D82A}">
                    <a16:rowId xmlns:a16="http://schemas.microsoft.com/office/drawing/2014/main" val="3127029043"/>
                  </a:ext>
                </a:extLst>
              </a:tr>
              <a:tr h="9093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High Growth (Fast-Growth + Good WLB)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65%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Estimated from McKinsey’s future of work study.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Balanced, innovative teams yield more upward mobility.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 dirty="0">
                          <a:effectLst/>
                          <a:hlinkClick r:id="rId3"/>
                        </a:rPr>
                        <a:t>https://www.mckinsey.com</a:t>
                      </a:r>
                      <a:endParaRPr lang="en-US" sz="13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extLst>
                  <a:ext uri="{0D108BD9-81ED-4DB2-BD59-A6C34878D82A}">
                    <a16:rowId xmlns:a16="http://schemas.microsoft.com/office/drawing/2014/main" val="4195886835"/>
                  </a:ext>
                </a:extLst>
              </a:tr>
              <a:tr h="9093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Low Growth (Fast-Growth + Good WLB)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35%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>
                          <a:effectLst/>
                        </a:rPr>
                        <a:t>Complement of high growth (1 - 0.65).</a:t>
                      </a:r>
                      <a:br>
                        <a:rPr lang="en-US" sz="1300">
                          <a:effectLst/>
                        </a:rPr>
                      </a:br>
                      <a:r>
                        <a:rPr lang="en-US" sz="1300">
                          <a:effectLst/>
                        </a:rPr>
                        <a:t>Growth not guaranteed despite good culture.</a:t>
                      </a:r>
                      <a:endParaRPr lang="en-IN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300" dirty="0">
                          <a:effectLst/>
                          <a:hlinkClick r:id="rId3"/>
                        </a:rPr>
                        <a:t>https://www.mckinsey.com</a:t>
                      </a:r>
                      <a:endParaRPr lang="en-US" sz="13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75906" marR="75906" marT="0" marB="0"/>
                </a:tc>
                <a:extLst>
                  <a:ext uri="{0D108BD9-81ED-4DB2-BD59-A6C34878D82A}">
                    <a16:rowId xmlns:a16="http://schemas.microsoft.com/office/drawing/2014/main" val="2294885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333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F512FD-ECCD-0E69-C655-41FB73B25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805560"/>
              </p:ext>
            </p:extLst>
          </p:nvPr>
        </p:nvGraphicFramePr>
        <p:xfrm>
          <a:off x="643467" y="1382303"/>
          <a:ext cx="10905069" cy="40933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75679">
                  <a:extLst>
                    <a:ext uri="{9D8B030D-6E8A-4147-A177-3AD203B41FA5}">
                      <a16:colId xmlns:a16="http://schemas.microsoft.com/office/drawing/2014/main" val="219924794"/>
                    </a:ext>
                  </a:extLst>
                </a:gridCol>
                <a:gridCol w="1707854">
                  <a:extLst>
                    <a:ext uri="{9D8B030D-6E8A-4147-A177-3AD203B41FA5}">
                      <a16:colId xmlns:a16="http://schemas.microsoft.com/office/drawing/2014/main" val="1139206573"/>
                    </a:ext>
                  </a:extLst>
                </a:gridCol>
                <a:gridCol w="2846956">
                  <a:extLst>
                    <a:ext uri="{9D8B030D-6E8A-4147-A177-3AD203B41FA5}">
                      <a16:colId xmlns:a16="http://schemas.microsoft.com/office/drawing/2014/main" val="2083720880"/>
                    </a:ext>
                  </a:extLst>
                </a:gridCol>
                <a:gridCol w="3574580">
                  <a:extLst>
                    <a:ext uri="{9D8B030D-6E8A-4147-A177-3AD203B41FA5}">
                      <a16:colId xmlns:a16="http://schemas.microsoft.com/office/drawing/2014/main" val="4260064697"/>
                    </a:ext>
                  </a:extLst>
                </a:gridCol>
              </a:tblGrid>
              <a:tr h="10897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High Growth (Fast-Growth + Poor WLB)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75%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Based on HBR career acceleration studies.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Demanding environments lead to faster recognition.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dirty="0">
                          <a:effectLst/>
                          <a:hlinkClick r:id="rId2"/>
                        </a:rPr>
                        <a:t>https://hbr.org</a:t>
                      </a:r>
                      <a:endParaRPr lang="en-US" sz="15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5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extLst>
                  <a:ext uri="{0D108BD9-81ED-4DB2-BD59-A6C34878D82A}">
                    <a16:rowId xmlns:a16="http://schemas.microsoft.com/office/drawing/2014/main" val="1949880212"/>
                  </a:ext>
                </a:extLst>
              </a:tr>
              <a:tr h="10897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Low Growth (Fast-Growth + Poor WLB)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25%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Complement of high growth (1 - 0.75).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Burnout and turnover limit growth for some.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dirty="0">
                          <a:effectLst/>
                          <a:hlinkClick r:id="rId2"/>
                        </a:rPr>
                        <a:t>https://hbr.org</a:t>
                      </a:r>
                      <a:endParaRPr lang="en-US" sz="15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5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extLst>
                  <a:ext uri="{0D108BD9-81ED-4DB2-BD59-A6C34878D82A}">
                    <a16:rowId xmlns:a16="http://schemas.microsoft.com/office/drawing/2014/main" val="1536388019"/>
                  </a:ext>
                </a:extLst>
              </a:tr>
              <a:tr h="10897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High Growth (Steady-Growth + Good WLB)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40%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Based on LinkedIn alumni career growth insights.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Structured promotion paths provide modest advancement.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dirty="0">
                          <a:effectLst/>
                          <a:hlinkClick r:id="rId3"/>
                        </a:rPr>
                        <a:t>https://www.linkedin.com</a:t>
                      </a:r>
                      <a:endParaRPr lang="en-US" sz="15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5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extLst>
                  <a:ext uri="{0D108BD9-81ED-4DB2-BD59-A6C34878D82A}">
                    <a16:rowId xmlns:a16="http://schemas.microsoft.com/office/drawing/2014/main" val="498791997"/>
                  </a:ext>
                </a:extLst>
              </a:tr>
              <a:tr h="8242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Low Growth (Steady-Growth + Good WLB)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60%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>
                          <a:effectLst/>
                        </a:rPr>
                        <a:t>Complement of high growth (1 - 0.40).</a:t>
                      </a:r>
                      <a:br>
                        <a:rPr lang="en-US" sz="1500">
                          <a:effectLst/>
                        </a:rPr>
                      </a:br>
                      <a:r>
                        <a:rPr lang="en-US" sz="1500">
                          <a:effectLst/>
                        </a:rPr>
                        <a:t>Growth often seniority-based.</a:t>
                      </a:r>
                      <a:endParaRPr lang="en-IN" sz="15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500" dirty="0">
                          <a:effectLst/>
                          <a:hlinkClick r:id="rId3"/>
                        </a:rPr>
                        <a:t>https://www.linkedin.com</a:t>
                      </a:r>
                      <a:endParaRPr lang="en-US" sz="15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5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4067" marR="94067" marT="0" marB="0"/>
                </a:tc>
                <a:extLst>
                  <a:ext uri="{0D108BD9-81ED-4DB2-BD59-A6C34878D82A}">
                    <a16:rowId xmlns:a16="http://schemas.microsoft.com/office/drawing/2014/main" val="1218442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56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6D27A7-1EEB-6F05-BB59-3541EFFC6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7638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61A3D35-30BA-03B1-9B34-803BA3983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289841"/>
              </p:ext>
            </p:extLst>
          </p:nvPr>
        </p:nvGraphicFramePr>
        <p:xfrm>
          <a:off x="1211197" y="1845426"/>
          <a:ext cx="9766554" cy="4450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6932">
                  <a:extLst>
                    <a:ext uri="{9D8B030D-6E8A-4147-A177-3AD203B41FA5}">
                      <a16:colId xmlns:a16="http://schemas.microsoft.com/office/drawing/2014/main" val="214564328"/>
                    </a:ext>
                  </a:extLst>
                </a:gridCol>
                <a:gridCol w="1421124">
                  <a:extLst>
                    <a:ext uri="{9D8B030D-6E8A-4147-A177-3AD203B41FA5}">
                      <a16:colId xmlns:a16="http://schemas.microsoft.com/office/drawing/2014/main" val="367550030"/>
                    </a:ext>
                  </a:extLst>
                </a:gridCol>
                <a:gridCol w="2409694">
                  <a:extLst>
                    <a:ext uri="{9D8B030D-6E8A-4147-A177-3AD203B41FA5}">
                      <a16:colId xmlns:a16="http://schemas.microsoft.com/office/drawing/2014/main" val="170784904"/>
                    </a:ext>
                  </a:extLst>
                </a:gridCol>
                <a:gridCol w="3538804">
                  <a:extLst>
                    <a:ext uri="{9D8B030D-6E8A-4147-A177-3AD203B41FA5}">
                      <a16:colId xmlns:a16="http://schemas.microsoft.com/office/drawing/2014/main" val="4237725422"/>
                    </a:ext>
                  </a:extLst>
                </a:gridCol>
              </a:tblGrid>
              <a:tr h="239360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900">
                          <a:effectLst/>
                        </a:rPr>
                        <a:t>High Growth (Steady-Growth + Poor WLB)</a:t>
                      </a:r>
                      <a:endParaRPr lang="en-IN" sz="19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9847" marR="11984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900">
                          <a:effectLst/>
                        </a:rPr>
                        <a:t>30%</a:t>
                      </a:r>
                      <a:endParaRPr lang="en-IN" sz="19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9847" marR="11984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900">
                          <a:effectLst/>
                        </a:rPr>
                        <a:t>Observed in niche roles or performance-oriented tracks.</a:t>
                      </a:r>
                      <a:br>
                        <a:rPr lang="en-US" sz="1900">
                          <a:effectLst/>
                        </a:rPr>
                      </a:br>
                      <a:r>
                        <a:rPr lang="en-US" sz="1900">
                          <a:effectLst/>
                        </a:rPr>
                        <a:t>Occasional fast promotion via overwork.</a:t>
                      </a:r>
                      <a:endParaRPr lang="en-IN" sz="19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9847" marR="11984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900" dirty="0">
                          <a:effectLst/>
                          <a:hlinkClick r:id="rId2"/>
                        </a:rPr>
                        <a:t>https://www.glassdoor.com</a:t>
                      </a:r>
                      <a:endParaRPr lang="en-US" sz="19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9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9847" marR="119847" marT="0" marB="0"/>
                </a:tc>
                <a:extLst>
                  <a:ext uri="{0D108BD9-81ED-4DB2-BD59-A6C34878D82A}">
                    <a16:rowId xmlns:a16="http://schemas.microsoft.com/office/drawing/2014/main" val="943312599"/>
                  </a:ext>
                </a:extLst>
              </a:tr>
              <a:tr h="20567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900">
                          <a:effectLst/>
                        </a:rPr>
                        <a:t>Low Growth (Steady-Growth + Poor WLB)</a:t>
                      </a:r>
                      <a:endParaRPr lang="en-IN" sz="19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9847" marR="11984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900">
                          <a:effectLst/>
                        </a:rPr>
                        <a:t>70%</a:t>
                      </a:r>
                      <a:endParaRPr lang="en-IN" sz="19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9847" marR="11984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900">
                          <a:effectLst/>
                        </a:rPr>
                        <a:t>Majority of roles stay stagnant in low-balance units.</a:t>
                      </a:r>
                      <a:br>
                        <a:rPr lang="en-US" sz="1900">
                          <a:effectLst/>
                        </a:rPr>
                      </a:br>
                      <a:r>
                        <a:rPr lang="en-US" sz="1900">
                          <a:effectLst/>
                        </a:rPr>
                        <a:t>Workload not always matched with recognition.</a:t>
                      </a:r>
                      <a:endParaRPr lang="en-IN" sz="19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9847" marR="11984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900" dirty="0">
                          <a:effectLst/>
                          <a:hlinkClick r:id="rId2"/>
                        </a:rPr>
                        <a:t>https://www.glassdoor.com</a:t>
                      </a:r>
                      <a:endParaRPr lang="en-US" sz="19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endParaRPr lang="en-IN" sz="19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19847" marR="119847" marT="0" marB="0"/>
                </a:tc>
                <a:extLst>
                  <a:ext uri="{0D108BD9-81ED-4DB2-BD59-A6C34878D82A}">
                    <a16:rowId xmlns:a16="http://schemas.microsoft.com/office/drawing/2014/main" val="735590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6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D0742-8658-3CB2-EB95-8FC12D335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Influence Diagram </a:t>
            </a:r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A4FC4817-CD57-1968-084B-95EC06786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847" y="1280160"/>
            <a:ext cx="9165201" cy="529588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7158C5-6E33-66B0-255B-6D9B80D1D47B}"/>
              </a:ext>
            </a:extLst>
          </p:cNvPr>
          <p:cNvCxnSpPr/>
          <p:nvPr/>
        </p:nvCxnSpPr>
        <p:spPr>
          <a:xfrm>
            <a:off x="6096000" y="4023360"/>
            <a:ext cx="0" cy="2862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06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BCEE-C913-0350-869E-1DDFA21F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Decision</a:t>
            </a:r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3E993A76-7A49-52B7-D1B1-9DC1B4722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962" y="2752725"/>
            <a:ext cx="82200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1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DD10-4827-FECD-A01C-338B0C2A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35" y="0"/>
            <a:ext cx="10515600" cy="1325563"/>
          </a:xfrm>
        </p:spPr>
        <p:txBody>
          <a:bodyPr/>
          <a:lstStyle/>
          <a:p>
            <a:r>
              <a:rPr lang="en-IN" dirty="0"/>
              <a:t>Startup Survival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86EB8-A4CE-1E0D-5A80-7CA85699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995327"/>
            <a:ext cx="1091717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2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2FBAD-6332-E688-FF1F-8A72086CC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B4B0-2722-60CD-68E8-3605BDE2B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41" y="0"/>
            <a:ext cx="10515600" cy="1325563"/>
          </a:xfrm>
        </p:spPr>
        <p:txBody>
          <a:bodyPr/>
          <a:lstStyle/>
          <a:p>
            <a:r>
              <a:rPr lang="en-IN" dirty="0"/>
              <a:t>Startup Failure</a:t>
            </a: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F2FA3679-F603-B0A8-5013-A0AC2564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5" y="989703"/>
            <a:ext cx="11409040" cy="55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9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C866-EA81-4755-3E1E-6809F941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541" y="0"/>
            <a:ext cx="10515600" cy="1325563"/>
          </a:xfrm>
        </p:spPr>
        <p:txBody>
          <a:bodyPr/>
          <a:lstStyle/>
          <a:p>
            <a:r>
              <a:rPr lang="en-IN" dirty="0"/>
              <a:t>Startup Failure</a:t>
            </a:r>
          </a:p>
        </p:txBody>
      </p:sp>
      <p:pic>
        <p:nvPicPr>
          <p:cNvPr id="5" name="Picture 4" descr="A diagram with a red dot and black text&#10;&#10;AI-generated content may be incorrect.">
            <a:extLst>
              <a:ext uri="{FF2B5EF4-FFF2-40B4-BE49-F238E27FC236}">
                <a16:creationId xmlns:a16="http://schemas.microsoft.com/office/drawing/2014/main" id="{7679A6E8-21E5-0096-0385-9B5D20602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2124075"/>
            <a:ext cx="103060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0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6025-1CCB-198D-D0BE-253F94E1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Join Corporate – Fast Growth Company 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8199B999-70D7-2BAA-FFFF-1EB66B741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" y="1584421"/>
            <a:ext cx="11243144" cy="36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2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BE35-3DAC-172E-F982-9E801F8F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Join Corporate – Steady Growth Company</a:t>
            </a:r>
            <a:endParaRPr lang="en-IN" dirty="0"/>
          </a:p>
        </p:txBody>
      </p:sp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E6F9CEA0-CB1F-13B8-168E-E893CB486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5614"/>
            <a:ext cx="10515600" cy="418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1736</Words>
  <Application>Microsoft Office PowerPoint</Application>
  <PresentationFormat>Widescreen</PresentationFormat>
  <Paragraphs>397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Aptos Narrow</vt:lpstr>
      <vt:lpstr>Arial</vt:lpstr>
      <vt:lpstr>Cambria</vt:lpstr>
      <vt:lpstr>Office Theme</vt:lpstr>
      <vt:lpstr>Decision and Risk Analytics Project by Group 7</vt:lpstr>
      <vt:lpstr>Join a startup or Corporate Job after Graduation</vt:lpstr>
      <vt:lpstr>Influence Diagram </vt:lpstr>
      <vt:lpstr>Main Decision</vt:lpstr>
      <vt:lpstr>Startup Survival</vt:lpstr>
      <vt:lpstr>Startup Failure</vt:lpstr>
      <vt:lpstr>Startup Failure</vt:lpstr>
      <vt:lpstr>Join Corporate – Fast Growth Company </vt:lpstr>
      <vt:lpstr>Join Corporate – Steady Growth Company</vt:lpstr>
      <vt:lpstr>Probabilities Data </vt:lpstr>
      <vt:lpstr>PowerPoint Presentation</vt:lpstr>
      <vt:lpstr>Calculation of final utility ( using swing weights)</vt:lpstr>
      <vt:lpstr>PowerPoint Presentation</vt:lpstr>
      <vt:lpstr>PowerPoint Presentation</vt:lpstr>
      <vt:lpstr>PowerPoint Presentation</vt:lpstr>
      <vt:lpstr>Sensitivity Analysis on Startup Survival   </vt:lpstr>
      <vt:lpstr>Sensitivity Analysis on Visa Sponsorship   </vt:lpstr>
      <vt:lpstr>Analysis - Comparison with another weights on objective</vt:lpstr>
      <vt:lpstr>Decision Clarity</vt:lpstr>
      <vt:lpstr>Recommendation </vt:lpstr>
      <vt:lpstr>Appendix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Chandhini Kerachan Muraleedharan</dc:creator>
  <cp:lastModifiedBy>Chandhini Kerachan Muraleedharan</cp:lastModifiedBy>
  <cp:revision>5</cp:revision>
  <dcterms:created xsi:type="dcterms:W3CDTF">2025-04-24T12:32:56Z</dcterms:created>
  <dcterms:modified xsi:type="dcterms:W3CDTF">2026-01-19T01:32:49Z</dcterms:modified>
</cp:coreProperties>
</file>